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6" r:id="rId2"/>
    <p:sldId id="257" r:id="rId3"/>
    <p:sldId id="258" r:id="rId4"/>
    <p:sldId id="259" r:id="rId5"/>
    <p:sldId id="265" r:id="rId6"/>
    <p:sldId id="266" r:id="rId7"/>
    <p:sldId id="276" r:id="rId8"/>
    <p:sldId id="264" r:id="rId9"/>
    <p:sldId id="263" r:id="rId10"/>
    <p:sldId id="277" r:id="rId11"/>
    <p:sldId id="278" r:id="rId12"/>
    <p:sldId id="279" r:id="rId13"/>
    <p:sldId id="267" r:id="rId14"/>
    <p:sldId id="268" r:id="rId15"/>
    <p:sldId id="280" r:id="rId16"/>
    <p:sldId id="271"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a:srgbClr val="003399"/>
    <a:srgbClr val="006699"/>
    <a:srgbClr val="CC0066"/>
    <a:srgbClr val="FFFF00"/>
    <a:srgbClr val="CC6600"/>
    <a:srgbClr val="33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7C5EBD05-1825-47C5-9673-F834B94610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185484E-D640-4C3C-B7D2-0F8C37D60F16}" type="slidenum">
              <a:rPr lang="en-US"/>
              <a:pPr/>
              <a:t>1</a:t>
            </a:fld>
            <a:endParaRPr 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9740392-6393-475D-8109-80DB5C9E6BAB}" type="slidenum">
              <a:rPr lang="en-US"/>
              <a:pPr/>
              <a:t>10</a:t>
            </a:fld>
            <a:endParaRPr 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073A26C-F253-45A0-A386-8D6FDE84C21A}" type="slidenum">
              <a:rPr lang="en-US"/>
              <a:pPr/>
              <a:t>11</a:t>
            </a:fld>
            <a:endParaRPr 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9DC304D-E505-4988-8085-B4E7E55150EF}" type="slidenum">
              <a:rPr lang="en-US"/>
              <a:pPr/>
              <a:t>12</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0BDED03-9DF9-497F-81B0-99E02DC0CDE6}" type="slidenum">
              <a:rPr lang="en-US"/>
              <a:pPr/>
              <a:t>13</a:t>
            </a:fld>
            <a:endParaRPr 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81BB391-4BE2-4496-8AC8-A05D90F70014}" type="slidenum">
              <a:rPr lang="en-US"/>
              <a:pPr/>
              <a:t>14</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38556EF-9537-46D2-AEEF-51B332D5EA2B}" type="slidenum">
              <a:rPr lang="en-US"/>
              <a:pPr/>
              <a:t>15</a:t>
            </a:fld>
            <a:endParaRPr 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3AC32A2-2623-4034-BDC0-DC0F770B5926}" type="slidenum">
              <a:rPr lang="en-US"/>
              <a:pPr/>
              <a:t>16</a:t>
            </a:fld>
            <a:endParaRPr 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745DFFE-DC8F-474B-BCD0-F230072D63A3}" type="slidenum">
              <a:rPr lang="en-US"/>
              <a:pPr/>
              <a:t>2</a:t>
            </a:fld>
            <a:endParaRPr 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EAA6B92-2FAB-4F31-8EF6-8B4C7966CA96}" type="slidenum">
              <a:rPr lang="en-US"/>
              <a:pPr/>
              <a:t>3</a:t>
            </a:fld>
            <a:endParaRPr 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D40A576-837D-4EA4-BA8B-26FD47A09432}" type="slidenum">
              <a:rPr lang="en-US"/>
              <a:pPr/>
              <a:t>4</a:t>
            </a:fld>
            <a:endParaRPr 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E6A641E-18E3-410C-B9CA-171DC2286802}" type="slidenum">
              <a:rPr lang="en-US"/>
              <a:pPr/>
              <a:t>5</a:t>
            </a:fld>
            <a:endParaRPr 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7574BE7-26D8-405A-9104-AB6D3FCDE0E8}" type="slidenum">
              <a:rPr lang="en-US"/>
              <a:pPr/>
              <a:t>6</a:t>
            </a:fld>
            <a:endParaRPr 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6035602-15BD-421D-BDF8-86807095D7D9}" type="slidenum">
              <a:rPr lang="en-US"/>
              <a:pPr/>
              <a:t>7</a:t>
            </a:fld>
            <a:endParaRPr 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C16F0B2B-778D-4C92-8DA2-9FECA8AACE57}" type="slidenum">
              <a:rPr lang="en-US"/>
              <a:pPr/>
              <a:t>8</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E3E0A48-73F3-4C59-AF6E-D9CD75F83DE3}" type="slidenum">
              <a:rPr lang="en-US"/>
              <a:pPr/>
              <a:t>9</a:t>
            </a:fld>
            <a:endParaRPr 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sz="36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7A237149-8059-433C-BD8B-3CFAF018228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90669F-A308-4003-8917-CAB39F8AB5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901700"/>
            <a:ext cx="1844675" cy="5280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30300" y="901700"/>
            <a:ext cx="5386388" cy="5280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324091-ED5F-43B4-B4F3-60CD431811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9D6064-C0E1-4BCC-A58C-8686A039F67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933B9A-276F-4C8E-BEDD-28CEE4AEA8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30300" y="2273300"/>
            <a:ext cx="3614738" cy="390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7438" y="2273300"/>
            <a:ext cx="3616325" cy="390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93EC0A-D074-42D7-8CF1-A2F307030C4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EF4A0B8-5624-42E3-A35A-22A9E0A607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D6B775B-503D-484F-81CA-8DBB445F47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BFD476B-085F-4CA3-9B77-F5E944255A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D1A995-16EA-4332-84F7-5BE8AECEE2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FDC8A1-AE5F-49B2-83E9-97B977BE95E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30300" y="901700"/>
            <a:ext cx="7383463" cy="1085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30300" y="2273300"/>
            <a:ext cx="7383463" cy="3908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41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5579C8FD-1067-4FDA-965F-2D1937DB99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eaLnBrk="0" fontAlgn="base" hangingPunct="0">
        <a:spcBef>
          <a:spcPct val="0"/>
        </a:spcBef>
        <a:spcAft>
          <a:spcPct val="0"/>
        </a:spcAft>
        <a:defRPr sz="4800" b="1">
          <a:solidFill>
            <a:schemeClr val="tx2"/>
          </a:solidFill>
          <a:latin typeface="+mj-lt"/>
          <a:ea typeface="+mj-ea"/>
          <a:cs typeface="+mj-cs"/>
        </a:defRPr>
      </a:lvl1pPr>
      <a:lvl2pPr algn="ctr" rtl="0" eaLnBrk="0" fontAlgn="base" hangingPunct="0">
        <a:spcBef>
          <a:spcPct val="0"/>
        </a:spcBef>
        <a:spcAft>
          <a:spcPct val="0"/>
        </a:spcAft>
        <a:defRPr sz="4800" b="1">
          <a:solidFill>
            <a:schemeClr val="tx2"/>
          </a:solidFill>
          <a:latin typeface="Arial" charset="0"/>
        </a:defRPr>
      </a:lvl2pPr>
      <a:lvl3pPr algn="ctr" rtl="0" eaLnBrk="0" fontAlgn="base" hangingPunct="0">
        <a:spcBef>
          <a:spcPct val="0"/>
        </a:spcBef>
        <a:spcAft>
          <a:spcPct val="0"/>
        </a:spcAft>
        <a:defRPr sz="4800" b="1">
          <a:solidFill>
            <a:schemeClr val="tx2"/>
          </a:solidFill>
          <a:latin typeface="Arial" charset="0"/>
        </a:defRPr>
      </a:lvl3pPr>
      <a:lvl4pPr algn="ctr" rtl="0" eaLnBrk="0" fontAlgn="base" hangingPunct="0">
        <a:spcBef>
          <a:spcPct val="0"/>
        </a:spcBef>
        <a:spcAft>
          <a:spcPct val="0"/>
        </a:spcAft>
        <a:defRPr sz="4800" b="1">
          <a:solidFill>
            <a:schemeClr val="tx2"/>
          </a:solidFill>
          <a:latin typeface="Arial" charset="0"/>
        </a:defRPr>
      </a:lvl4pPr>
      <a:lvl5pPr algn="ctr" rtl="0" eaLnBrk="0" fontAlgn="base" hangingPunct="0">
        <a:spcBef>
          <a:spcPct val="0"/>
        </a:spcBef>
        <a:spcAft>
          <a:spcPct val="0"/>
        </a:spcAft>
        <a:defRPr sz="4800" b="1">
          <a:solidFill>
            <a:schemeClr val="tx2"/>
          </a:solidFill>
          <a:latin typeface="Arial" charset="0"/>
        </a:defRPr>
      </a:lvl5pPr>
      <a:lvl6pPr marL="457200" algn="ctr" rtl="0" fontAlgn="base">
        <a:spcBef>
          <a:spcPct val="0"/>
        </a:spcBef>
        <a:spcAft>
          <a:spcPct val="0"/>
        </a:spcAft>
        <a:defRPr sz="4800" b="1">
          <a:solidFill>
            <a:schemeClr val="tx2"/>
          </a:solidFill>
          <a:latin typeface="Arial" charset="0"/>
        </a:defRPr>
      </a:lvl6pPr>
      <a:lvl7pPr marL="914400" algn="ctr" rtl="0" fontAlgn="base">
        <a:spcBef>
          <a:spcPct val="0"/>
        </a:spcBef>
        <a:spcAft>
          <a:spcPct val="0"/>
        </a:spcAft>
        <a:defRPr sz="4800" b="1">
          <a:solidFill>
            <a:schemeClr val="tx2"/>
          </a:solidFill>
          <a:latin typeface="Arial" charset="0"/>
        </a:defRPr>
      </a:lvl7pPr>
      <a:lvl8pPr marL="1371600" algn="ctr" rtl="0" fontAlgn="base">
        <a:spcBef>
          <a:spcPct val="0"/>
        </a:spcBef>
        <a:spcAft>
          <a:spcPct val="0"/>
        </a:spcAft>
        <a:defRPr sz="4800" b="1">
          <a:solidFill>
            <a:schemeClr val="tx2"/>
          </a:solidFill>
          <a:latin typeface="Arial" charset="0"/>
        </a:defRPr>
      </a:lvl8pPr>
      <a:lvl9pPr marL="1828800" algn="ctr" rtl="0" fontAlgn="base">
        <a:spcBef>
          <a:spcPct val="0"/>
        </a:spcBef>
        <a:spcAft>
          <a:spcPct val="0"/>
        </a:spcAft>
        <a:defRPr sz="4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371600" y="4419600"/>
            <a:ext cx="6400800" cy="1752600"/>
          </a:xfrm>
        </p:spPr>
        <p:txBody>
          <a:bodyPr/>
          <a:lstStyle/>
          <a:p>
            <a:pPr eaLnBrk="1" hangingPunct="1"/>
            <a:r>
              <a:rPr lang="en-US" smtClean="0"/>
              <a:t>Strategies for Taking Standardized Tests</a:t>
            </a:r>
          </a:p>
        </p:txBody>
      </p:sp>
      <p:pic>
        <p:nvPicPr>
          <p:cNvPr id="3075" name="Picture 5" descr="testing"/>
          <p:cNvPicPr>
            <a:picLocks noChangeAspect="1" noChangeArrowheads="1"/>
          </p:cNvPicPr>
          <p:nvPr/>
        </p:nvPicPr>
        <p:blipFill>
          <a:blip r:embed="rId4" cstate="print"/>
          <a:srcRect/>
          <a:stretch>
            <a:fillRect/>
          </a:stretch>
        </p:blipFill>
        <p:spPr bwMode="auto">
          <a:xfrm>
            <a:off x="2209800" y="1143000"/>
            <a:ext cx="4724400" cy="3081338"/>
          </a:xfrm>
          <a:prstGeom prst="rect">
            <a:avLst/>
          </a:prstGeom>
          <a:noFill/>
          <a:ln w="9525">
            <a:noFill/>
            <a:miter lim="800000"/>
            <a:headEnd/>
            <a:tailEnd/>
          </a:ln>
        </p:spPr>
      </p:pic>
    </p:spTree>
  </p:cSld>
  <p:clrMapOvr>
    <a:masterClrMapping/>
  </p:clrMapOvr>
  <p:transition>
    <p:sndAc>
      <p:stSnd>
        <p:snd r:embed="rId3" name="12-1234.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30300" y="304800"/>
            <a:ext cx="7383463" cy="1085850"/>
          </a:xfrm>
        </p:spPr>
        <p:txBody>
          <a:bodyPr/>
          <a:lstStyle/>
          <a:p>
            <a:pPr eaLnBrk="1" hangingPunct="1"/>
            <a:r>
              <a:rPr lang="en-US" smtClean="0"/>
              <a:t>Math Computation</a:t>
            </a:r>
          </a:p>
        </p:txBody>
      </p:sp>
      <p:sp>
        <p:nvSpPr>
          <p:cNvPr id="12291" name="Rectangle 3"/>
          <p:cNvSpPr>
            <a:spLocks noGrp="1" noChangeArrowheads="1"/>
          </p:cNvSpPr>
          <p:nvPr>
            <p:ph type="body" idx="1"/>
          </p:nvPr>
        </p:nvSpPr>
        <p:spPr>
          <a:xfrm>
            <a:off x="533400" y="1447800"/>
            <a:ext cx="7980363" cy="3908425"/>
          </a:xfrm>
        </p:spPr>
        <p:txBody>
          <a:bodyPr/>
          <a:lstStyle/>
          <a:p>
            <a:pPr eaLnBrk="1" hangingPunct="1"/>
            <a:r>
              <a:rPr lang="en-US" smtClean="0"/>
              <a:t>When using scratch paper on a math test, double check to make sure that you have copied the problem correctly from the test booklet!</a:t>
            </a:r>
          </a:p>
          <a:p>
            <a:pPr eaLnBrk="1" hangingPunct="1"/>
            <a:endParaRPr lang="en-US" smtClean="0"/>
          </a:p>
        </p:txBody>
      </p:sp>
      <p:pic>
        <p:nvPicPr>
          <p:cNvPr id="12292" name="Picture 5" descr="pape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2800" y="3543300"/>
            <a:ext cx="3114675" cy="331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43000" y="304800"/>
            <a:ext cx="7383463" cy="1085850"/>
          </a:xfrm>
        </p:spPr>
        <p:txBody>
          <a:bodyPr/>
          <a:lstStyle/>
          <a:p>
            <a:pPr eaLnBrk="1" hangingPunct="1"/>
            <a:r>
              <a:rPr lang="en-US" smtClean="0"/>
              <a:t>Math Computation</a:t>
            </a:r>
          </a:p>
        </p:txBody>
      </p:sp>
      <p:sp>
        <p:nvSpPr>
          <p:cNvPr id="13315" name="Rectangle 3"/>
          <p:cNvSpPr>
            <a:spLocks noGrp="1" noChangeArrowheads="1"/>
          </p:cNvSpPr>
          <p:nvPr>
            <p:ph type="body" idx="1"/>
          </p:nvPr>
        </p:nvSpPr>
        <p:spPr>
          <a:xfrm>
            <a:off x="914400" y="1295400"/>
            <a:ext cx="7924800" cy="3908425"/>
          </a:xfrm>
        </p:spPr>
        <p:txBody>
          <a:bodyPr/>
          <a:lstStyle/>
          <a:p>
            <a:pPr eaLnBrk="1" hangingPunct="1"/>
            <a:r>
              <a:rPr lang="en-US" smtClean="0"/>
              <a:t>Line up place value correctly on your scratch paper (thousands, hundreds, tens, ones) or the answer will be incorrect.</a:t>
            </a:r>
          </a:p>
        </p:txBody>
      </p:sp>
      <p:pic>
        <p:nvPicPr>
          <p:cNvPr id="13316" name="Picture 8" descr="Untitled-1"/>
          <p:cNvPicPr>
            <a:picLocks noChangeAspect="1" noChangeArrowheads="1"/>
          </p:cNvPicPr>
          <p:nvPr/>
        </p:nvPicPr>
        <p:blipFill>
          <a:blip r:embed="rId3" cstate="print"/>
          <a:srcRect/>
          <a:stretch>
            <a:fillRect/>
          </a:stretch>
        </p:blipFill>
        <p:spPr bwMode="auto">
          <a:xfrm>
            <a:off x="2209800" y="3657600"/>
            <a:ext cx="5334000" cy="269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Math Computation</a:t>
            </a:r>
          </a:p>
        </p:txBody>
      </p:sp>
      <p:sp>
        <p:nvSpPr>
          <p:cNvPr id="14339" name="Rectangle 3"/>
          <p:cNvSpPr>
            <a:spLocks noGrp="1" noChangeArrowheads="1"/>
          </p:cNvSpPr>
          <p:nvPr>
            <p:ph type="body" idx="1"/>
          </p:nvPr>
        </p:nvSpPr>
        <p:spPr>
          <a:xfrm>
            <a:off x="1130300" y="1981200"/>
            <a:ext cx="7383463" cy="2286000"/>
          </a:xfrm>
        </p:spPr>
        <p:txBody>
          <a:bodyPr/>
          <a:lstStyle/>
          <a:p>
            <a:pPr eaLnBrk="1" hangingPunct="1"/>
            <a:r>
              <a:rPr lang="en-US" smtClean="0"/>
              <a:t>If your answer does not match one of the choices, reread the problem, recopy the numbers, and try solving it again. </a:t>
            </a:r>
          </a:p>
        </p:txBody>
      </p:sp>
      <p:pic>
        <p:nvPicPr>
          <p:cNvPr id="14340" name="Picture 4" descr="testing"/>
          <p:cNvPicPr>
            <a:picLocks noChangeAspect="1" noChangeArrowheads="1"/>
          </p:cNvPicPr>
          <p:nvPr/>
        </p:nvPicPr>
        <p:blipFill>
          <a:blip r:embed="rId3" cstate="print"/>
          <a:srcRect/>
          <a:stretch>
            <a:fillRect/>
          </a:stretch>
        </p:blipFill>
        <p:spPr bwMode="auto">
          <a:xfrm>
            <a:off x="3581400" y="4038600"/>
            <a:ext cx="2606675"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A Matter of Time</a:t>
            </a:r>
          </a:p>
        </p:txBody>
      </p:sp>
      <p:sp>
        <p:nvSpPr>
          <p:cNvPr id="16387" name="Rectangle 3"/>
          <p:cNvSpPr>
            <a:spLocks noGrp="1" noChangeArrowheads="1"/>
          </p:cNvSpPr>
          <p:nvPr>
            <p:ph type="body" idx="1"/>
          </p:nvPr>
        </p:nvSpPr>
        <p:spPr>
          <a:xfrm>
            <a:off x="1143000" y="2362200"/>
            <a:ext cx="7383463" cy="3908425"/>
          </a:xfrm>
        </p:spPr>
        <p:txBody>
          <a:bodyPr/>
          <a:lstStyle/>
          <a:p>
            <a:pPr eaLnBrk="1" hangingPunct="1"/>
            <a:r>
              <a:rPr lang="en-US" smtClean="0"/>
              <a:t>You will have plenty of time to take the test.  Don’t rush!  When time runs out, you will be given more time if you need it and if you have been working hard.</a:t>
            </a:r>
          </a:p>
          <a:p>
            <a:pPr eaLnBrk="1" hangingPunct="1">
              <a:buFontTx/>
              <a:buNone/>
            </a:pPr>
            <a:endParaRPr lang="en-US" smtClean="0"/>
          </a:p>
        </p:txBody>
      </p:sp>
    </p:spTree>
  </p:cSld>
  <p:clrMapOvr>
    <a:masterClrMapping/>
  </p:clrMapOvr>
  <p:transition>
    <p:sndAc>
      <p:stSnd>
        <p:snd r:embed="rId3" name="tickto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vertical)">
                                      <p:cBhvr>
                                        <p:cTn id="7" dur="5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Final Tips</a:t>
            </a:r>
          </a:p>
        </p:txBody>
      </p:sp>
      <p:sp>
        <p:nvSpPr>
          <p:cNvPr id="18435" name="Rectangle 3"/>
          <p:cNvSpPr>
            <a:spLocks noGrp="1" noChangeArrowheads="1"/>
          </p:cNvSpPr>
          <p:nvPr>
            <p:ph type="body" idx="1"/>
          </p:nvPr>
        </p:nvSpPr>
        <p:spPr/>
        <p:txBody>
          <a:bodyPr/>
          <a:lstStyle/>
          <a:p>
            <a:pPr eaLnBrk="1" hangingPunct="1"/>
            <a:r>
              <a:rPr lang="en-US" smtClean="0"/>
              <a:t>Fill in bubbles fully, write neatly, and erase stray marks. </a:t>
            </a:r>
          </a:p>
          <a:p>
            <a:pPr eaLnBrk="1" hangingPunct="1"/>
            <a:r>
              <a:rPr lang="en-US" smtClean="0"/>
              <a:t>Double-check the test number in your test booklet against the answer sheet every few questions to be sure you haven’t gotten on the wrong number. </a:t>
            </a:r>
          </a:p>
        </p:txBody>
      </p:sp>
      <p:pic>
        <p:nvPicPr>
          <p:cNvPr id="16388" name="Picture 5" descr="test_sheet"/>
          <p:cNvPicPr>
            <a:picLocks noChangeAspect="1" noChangeArrowheads="1"/>
          </p:cNvPicPr>
          <p:nvPr/>
        </p:nvPicPr>
        <p:blipFill>
          <a:blip r:embed="rId3" cstate="print"/>
          <a:srcRect/>
          <a:stretch>
            <a:fillRect/>
          </a:stretch>
        </p:blipFill>
        <p:spPr bwMode="auto">
          <a:xfrm>
            <a:off x="6705600" y="76200"/>
            <a:ext cx="2286000" cy="21796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ox(in)">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ox(in)">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The Death Grip</a:t>
            </a:r>
          </a:p>
        </p:txBody>
      </p:sp>
      <p:sp>
        <p:nvSpPr>
          <p:cNvPr id="31747" name="Rectangle 3"/>
          <p:cNvSpPr>
            <a:spLocks noGrp="1" noChangeArrowheads="1"/>
          </p:cNvSpPr>
          <p:nvPr>
            <p:ph type="body" idx="1"/>
          </p:nvPr>
        </p:nvSpPr>
        <p:spPr>
          <a:xfrm>
            <a:off x="533400" y="2590800"/>
            <a:ext cx="7980363" cy="3908425"/>
          </a:xfrm>
        </p:spPr>
        <p:txBody>
          <a:bodyPr/>
          <a:lstStyle/>
          <a:p>
            <a:pPr eaLnBrk="1" hangingPunct="1"/>
            <a:r>
              <a:rPr lang="en-US" sz="3600" smtClean="0"/>
              <a:t>If your arm tires during testing it is probably due to the grip that you have on your pencil.  </a:t>
            </a:r>
          </a:p>
          <a:p>
            <a:pPr eaLnBrk="1" hangingPunct="1"/>
            <a:r>
              <a:rPr lang="en-US" sz="3600" smtClean="0"/>
              <a:t>Relax the grip and give those muscles a break.</a:t>
            </a:r>
          </a:p>
          <a:p>
            <a:pPr eaLnBrk="1" hangingPunct="1">
              <a:buFontTx/>
              <a:buNone/>
            </a:pPr>
            <a:endParaRPr lang="en-US" sz="3600" smtClean="0"/>
          </a:p>
        </p:txBody>
      </p:sp>
      <p:pic>
        <p:nvPicPr>
          <p:cNvPr id="17412" name="Picture 4" descr="writing3"/>
          <p:cNvPicPr>
            <a:picLocks noChangeAspect="1" noChangeArrowheads="1"/>
          </p:cNvPicPr>
          <p:nvPr/>
        </p:nvPicPr>
        <p:blipFill>
          <a:blip r:embed="rId3" cstate="print"/>
          <a:srcRect/>
          <a:stretch>
            <a:fillRect/>
          </a:stretch>
        </p:blipFill>
        <p:spPr bwMode="auto">
          <a:xfrm>
            <a:off x="457200" y="0"/>
            <a:ext cx="2074863" cy="2362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ox(in)">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ox(in)">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400" smtClean="0"/>
              <a:t>Thank you, Mr. Know-it-all!</a:t>
            </a:r>
          </a:p>
        </p:txBody>
      </p:sp>
      <p:sp>
        <p:nvSpPr>
          <p:cNvPr id="22531" name="Rectangle 3"/>
          <p:cNvSpPr>
            <a:spLocks noGrp="1" noChangeArrowheads="1"/>
          </p:cNvSpPr>
          <p:nvPr>
            <p:ph type="body" idx="1"/>
          </p:nvPr>
        </p:nvSpPr>
        <p:spPr/>
        <p:txBody>
          <a:bodyPr/>
          <a:lstStyle/>
          <a:p>
            <a:pPr eaLnBrk="1" hangingPunct="1">
              <a:lnSpc>
                <a:spcPct val="90000"/>
              </a:lnSpc>
              <a:defRPr/>
            </a:pPr>
            <a:r>
              <a:rPr lang="en-US" sz="3600" smtClean="0"/>
              <a:t>Remember </a:t>
            </a:r>
            <a:r>
              <a:rPr lang="en-US" sz="4000" smtClean="0">
                <a:solidFill>
                  <a:srgbClr val="CC0066"/>
                </a:solidFill>
                <a:effectLst>
                  <a:outerShdw blurRad="38100" dist="38100" dir="2700000" algn="tl">
                    <a:srgbClr val="C0C0C0"/>
                  </a:outerShdw>
                </a:effectLst>
              </a:rPr>
              <a:t>it's okay not to know everything</a:t>
            </a:r>
            <a:r>
              <a:rPr lang="en-US" sz="3600" smtClean="0"/>
              <a:t> — unlike class tests, these tests will have some questions designed to challenge the limits of your knowledge at a grade level </a:t>
            </a:r>
            <a:r>
              <a:rPr lang="en-US" sz="3600" i="1" smtClean="0"/>
              <a:t>above</a:t>
            </a:r>
            <a:r>
              <a:rPr lang="en-US" sz="3600" smtClean="0"/>
              <a:t> your current grade.</a:t>
            </a:r>
            <a:r>
              <a:rPr lang="en-US" smtClean="0"/>
              <a:t> </a:t>
            </a:r>
          </a:p>
        </p:txBody>
      </p:sp>
    </p:spTree>
  </p:cSld>
  <p:clrMapOvr>
    <a:masterClrMapping/>
  </p:clrMapOvr>
  <p:transition spd="slow">
    <p:cover dir="rd"/>
    <p:sndAc>
      <p:stSnd>
        <p:snd r:embed="rId3" name="knowita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400" smtClean="0"/>
              <a:t>‘Twas the Night Before Testing</a:t>
            </a:r>
          </a:p>
        </p:txBody>
      </p:sp>
      <p:sp>
        <p:nvSpPr>
          <p:cNvPr id="6147" name="Rectangle 3"/>
          <p:cNvSpPr>
            <a:spLocks noGrp="1" noChangeArrowheads="1"/>
          </p:cNvSpPr>
          <p:nvPr>
            <p:ph type="body" idx="1"/>
          </p:nvPr>
        </p:nvSpPr>
        <p:spPr>
          <a:xfrm>
            <a:off x="1130300" y="2273300"/>
            <a:ext cx="6642100" cy="698500"/>
          </a:xfrm>
        </p:spPr>
        <p:txBody>
          <a:bodyPr/>
          <a:lstStyle/>
          <a:p>
            <a:pPr eaLnBrk="1" hangingPunct="1"/>
            <a:r>
              <a:rPr lang="en-US" smtClean="0"/>
              <a:t>Go to bed on time. </a:t>
            </a:r>
          </a:p>
        </p:txBody>
      </p:sp>
      <p:grpSp>
        <p:nvGrpSpPr>
          <p:cNvPr id="2" name="Group 11"/>
          <p:cNvGrpSpPr>
            <a:grpSpLocks/>
          </p:cNvGrpSpPr>
          <p:nvPr/>
        </p:nvGrpSpPr>
        <p:grpSpPr bwMode="auto">
          <a:xfrm>
            <a:off x="1143000" y="2324100"/>
            <a:ext cx="7886700" cy="1901825"/>
            <a:chOff x="720" y="1464"/>
            <a:chExt cx="4968" cy="1198"/>
          </a:xfrm>
        </p:grpSpPr>
        <p:pic>
          <p:nvPicPr>
            <p:cNvPr id="4103" name="Picture 5" descr="No2pencil"/>
            <p:cNvPicPr>
              <a:picLocks noChangeAspect="1" noChangeArrowheads="1"/>
            </p:cNvPicPr>
            <p:nvPr/>
          </p:nvPicPr>
          <p:blipFill>
            <a:blip r:embed="rId4" cstate="print"/>
            <a:srcRect/>
            <a:stretch>
              <a:fillRect/>
            </a:stretch>
          </p:blipFill>
          <p:spPr bwMode="auto">
            <a:xfrm>
              <a:off x="4512" y="1464"/>
              <a:ext cx="1176" cy="1176"/>
            </a:xfrm>
            <a:prstGeom prst="rect">
              <a:avLst/>
            </a:prstGeom>
            <a:noFill/>
            <a:ln w="9525">
              <a:noFill/>
              <a:miter lim="800000"/>
              <a:headEnd/>
              <a:tailEnd/>
            </a:ln>
          </p:spPr>
        </p:pic>
        <p:sp>
          <p:nvSpPr>
            <p:cNvPr id="4104" name="Text Box 6"/>
            <p:cNvSpPr txBox="1">
              <a:spLocks noChangeArrowheads="1"/>
            </p:cNvSpPr>
            <p:nvPr/>
          </p:nvSpPr>
          <p:spPr bwMode="auto">
            <a:xfrm>
              <a:off x="720" y="1776"/>
              <a:ext cx="3888" cy="886"/>
            </a:xfrm>
            <a:prstGeom prst="rect">
              <a:avLst/>
            </a:prstGeom>
            <a:noFill/>
            <a:ln w="9525">
              <a:noFill/>
              <a:miter lim="800000"/>
              <a:headEnd/>
              <a:tailEnd/>
            </a:ln>
          </p:spPr>
          <p:txBody>
            <a:bodyPr>
              <a:spAutoFit/>
            </a:bodyPr>
            <a:lstStyle/>
            <a:p>
              <a:pPr>
                <a:lnSpc>
                  <a:spcPct val="90000"/>
                </a:lnSpc>
                <a:spcBef>
                  <a:spcPct val="20000"/>
                </a:spcBef>
                <a:buFontTx/>
                <a:buChar char="•"/>
              </a:pPr>
              <a:r>
                <a:rPr lang="en-US" sz="3200" b="1">
                  <a:latin typeface="Arial" charset="0"/>
                </a:rPr>
                <a:t>Put a few number 2 pencils with erasers in your backpack.</a:t>
              </a:r>
            </a:p>
          </p:txBody>
        </p:sp>
      </p:grpSp>
      <p:sp>
        <p:nvSpPr>
          <p:cNvPr id="6152" name="Rectangle 8"/>
          <p:cNvSpPr>
            <a:spLocks noChangeArrowheads="1"/>
          </p:cNvSpPr>
          <p:nvPr/>
        </p:nvSpPr>
        <p:spPr bwMode="auto">
          <a:xfrm>
            <a:off x="1143000" y="4267200"/>
            <a:ext cx="7620000" cy="968375"/>
          </a:xfrm>
          <a:prstGeom prst="rect">
            <a:avLst/>
          </a:prstGeom>
          <a:noFill/>
          <a:ln w="9525">
            <a:noFill/>
            <a:miter lim="800000"/>
            <a:headEnd/>
            <a:tailEnd/>
          </a:ln>
        </p:spPr>
        <p:txBody>
          <a:bodyPr>
            <a:spAutoFit/>
          </a:bodyPr>
          <a:lstStyle/>
          <a:p>
            <a:pPr>
              <a:lnSpc>
                <a:spcPct val="90000"/>
              </a:lnSpc>
              <a:spcBef>
                <a:spcPct val="20000"/>
              </a:spcBef>
              <a:buFontTx/>
              <a:buChar char="•"/>
            </a:pPr>
            <a:r>
              <a:rPr lang="en-US" sz="3200" b="1">
                <a:latin typeface="Arial" charset="0"/>
              </a:rPr>
              <a:t>Solve family/friend problems before the testing date.</a:t>
            </a:r>
          </a:p>
        </p:txBody>
      </p:sp>
      <p:sp>
        <p:nvSpPr>
          <p:cNvPr id="6153" name="Text Box 9"/>
          <p:cNvSpPr txBox="1">
            <a:spLocks noChangeArrowheads="1"/>
          </p:cNvSpPr>
          <p:nvPr/>
        </p:nvSpPr>
        <p:spPr bwMode="auto">
          <a:xfrm>
            <a:off x="1143000" y="5334000"/>
            <a:ext cx="8001000" cy="1954213"/>
          </a:xfrm>
          <a:prstGeom prst="rect">
            <a:avLst/>
          </a:prstGeom>
          <a:noFill/>
          <a:ln w="9525">
            <a:noFill/>
            <a:miter lim="800000"/>
            <a:headEnd/>
            <a:tailEnd/>
          </a:ln>
        </p:spPr>
        <p:txBody>
          <a:bodyPr>
            <a:spAutoFit/>
          </a:bodyPr>
          <a:lstStyle/>
          <a:p>
            <a:pPr>
              <a:lnSpc>
                <a:spcPct val="90000"/>
              </a:lnSpc>
              <a:spcBef>
                <a:spcPct val="20000"/>
              </a:spcBef>
              <a:buFontTx/>
              <a:buChar char="•"/>
            </a:pPr>
            <a:r>
              <a:rPr lang="en-US" sz="3200" b="1">
                <a:latin typeface="Arial" charset="0"/>
              </a:rPr>
              <a:t>Talk to your parents about any concerns that you might have about the test.</a:t>
            </a:r>
          </a:p>
          <a:p>
            <a:pPr>
              <a:spcBef>
                <a:spcPct val="50000"/>
              </a:spcBef>
            </a:pPr>
            <a:endParaRPr lang="en-US"/>
          </a:p>
        </p:txBody>
      </p:sp>
    </p:spTree>
  </p:cSld>
  <p:clrMapOvr>
    <a:masterClrMapping/>
  </p:clrMapOvr>
  <p:transition spd="med">
    <p:sndAc>
      <p:stSnd>
        <p:snd r:embed="rId3" name="ZZZZ.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52" grpId="0"/>
      <p:bldP spid="61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Morning of Testing</a:t>
            </a:r>
          </a:p>
        </p:txBody>
      </p:sp>
      <p:sp>
        <p:nvSpPr>
          <p:cNvPr id="7171" name="Rectangle 3"/>
          <p:cNvSpPr>
            <a:spLocks noGrp="1" noChangeArrowheads="1"/>
          </p:cNvSpPr>
          <p:nvPr>
            <p:ph type="body" idx="1"/>
          </p:nvPr>
        </p:nvSpPr>
        <p:spPr/>
        <p:txBody>
          <a:bodyPr/>
          <a:lstStyle/>
          <a:p>
            <a:pPr eaLnBrk="1" hangingPunct="1">
              <a:defRPr/>
            </a:pPr>
            <a:r>
              <a:rPr lang="en-US" sz="3600" smtClean="0"/>
              <a:t>Start your day as you always do.</a:t>
            </a:r>
          </a:p>
          <a:p>
            <a:pPr eaLnBrk="1" hangingPunct="1">
              <a:defRPr/>
            </a:pPr>
            <a:r>
              <a:rPr lang="en-US" sz="3600" smtClean="0"/>
              <a:t>Eat a good breakfast.</a:t>
            </a:r>
          </a:p>
          <a:p>
            <a:pPr eaLnBrk="1" hangingPunct="1">
              <a:defRPr/>
            </a:pPr>
            <a:r>
              <a:rPr lang="en-US" sz="3600" smtClean="0"/>
              <a:t>Think of what you will do to relax after you get home from school.</a:t>
            </a:r>
          </a:p>
          <a:p>
            <a:pPr eaLnBrk="1" hangingPunct="1">
              <a:defRPr/>
            </a:pPr>
            <a:r>
              <a:rPr lang="en-US" sz="4000" smtClean="0">
                <a:effectLst>
                  <a:outerShdw blurRad="38100" dist="38100" dir="2700000" algn="tl">
                    <a:srgbClr val="C0C0C0"/>
                  </a:outerShdw>
                </a:effectLst>
              </a:rPr>
              <a:t>Think Positive!</a:t>
            </a:r>
            <a:r>
              <a:rPr lang="en-US" sz="3600" smtClean="0">
                <a:effectLst>
                  <a:outerShdw blurRad="38100" dist="38100" dir="2700000" algn="tl">
                    <a:srgbClr val="C0C0C0"/>
                  </a:outerShdw>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bugleshort.wav"/>
                                        </p:tgtEl>
                                      </p:cMediaNode>
                                    </p:audio>
                                  </p:sub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 calcmode="lin" valueType="num">
                                      <p:cBhvr additive="base">
                                        <p:cTn id="1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additive="base">
                                        <p:cTn id="2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171">
                                            <p:txEl>
                                              <p:pRg st="3" end="3"/>
                                            </p:txEl>
                                          </p:spTgt>
                                        </p:tgtEl>
                                        <p:attrNameLst>
                                          <p:attrName>style.visibility</p:attrName>
                                        </p:attrNameLst>
                                      </p:cBhvr>
                                      <p:to>
                                        <p:strVal val="visible"/>
                                      </p:to>
                                    </p:set>
                                    <p:anim calcmode="lin" valueType="num">
                                      <p:cBhvr additive="base">
                                        <p:cTn id="29"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400" smtClean="0"/>
              <a:t>Multiple Choice Questions</a:t>
            </a:r>
          </a:p>
        </p:txBody>
      </p:sp>
      <p:sp>
        <p:nvSpPr>
          <p:cNvPr id="8195" name="Rectangle 3"/>
          <p:cNvSpPr>
            <a:spLocks noGrp="1" noChangeArrowheads="1"/>
          </p:cNvSpPr>
          <p:nvPr>
            <p:ph type="body" idx="1"/>
          </p:nvPr>
        </p:nvSpPr>
        <p:spPr/>
        <p:txBody>
          <a:bodyPr/>
          <a:lstStyle/>
          <a:p>
            <a:pPr eaLnBrk="1" hangingPunct="1">
              <a:lnSpc>
                <a:spcPct val="90000"/>
              </a:lnSpc>
              <a:defRPr/>
            </a:pPr>
            <a:r>
              <a:rPr lang="en-US" sz="2800" smtClean="0"/>
              <a:t>Do not change your answers unless you are very uncertain about your first answer choice. </a:t>
            </a:r>
          </a:p>
          <a:p>
            <a:pPr eaLnBrk="1" hangingPunct="1">
              <a:lnSpc>
                <a:spcPct val="90000"/>
              </a:lnSpc>
              <a:defRPr/>
            </a:pPr>
            <a:r>
              <a:rPr lang="en-US" sz="2800" smtClean="0"/>
              <a:t>Try to answer every question. Make the most intelligent guess you can.</a:t>
            </a:r>
          </a:p>
          <a:p>
            <a:pPr eaLnBrk="1" hangingPunct="1">
              <a:lnSpc>
                <a:spcPct val="90000"/>
              </a:lnSpc>
              <a:defRPr/>
            </a:pPr>
            <a:r>
              <a:rPr lang="en-US" sz="2800" smtClean="0"/>
              <a:t>Read the question and </a:t>
            </a:r>
            <a:r>
              <a:rPr lang="en-US" sz="2800" i="1" smtClean="0">
                <a:solidFill>
                  <a:srgbClr val="CC0066"/>
                </a:solidFill>
                <a:effectLst>
                  <a:outerShdw blurRad="38100" dist="38100" dir="2700000" algn="tl">
                    <a:srgbClr val="C0C0C0"/>
                  </a:outerShdw>
                </a:effectLst>
              </a:rPr>
              <a:t>all</a:t>
            </a:r>
            <a:r>
              <a:rPr lang="en-US" sz="2800" smtClean="0"/>
              <a:t> answer choices before marking anything.</a:t>
            </a:r>
          </a:p>
          <a:p>
            <a:pPr eaLnBrk="1" hangingPunct="1">
              <a:lnSpc>
                <a:spcPct val="90000"/>
              </a:lnSpc>
              <a:defRPr/>
            </a:pPr>
            <a:endParaRPr lang="en-US" sz="2800" smtClean="0"/>
          </a:p>
          <a:p>
            <a:pPr eaLnBrk="1" hangingPunct="1">
              <a:lnSpc>
                <a:spcPct val="90000"/>
              </a:lnSpc>
              <a:defRPr/>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ou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out)">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ou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457200"/>
            <a:ext cx="7383463" cy="1085850"/>
          </a:xfrm>
        </p:spPr>
        <p:txBody>
          <a:bodyPr/>
          <a:lstStyle/>
          <a:p>
            <a:pPr eaLnBrk="1" hangingPunct="1"/>
            <a:r>
              <a:rPr lang="en-US" sz="4400" smtClean="0"/>
              <a:t>The Process of Elimination</a:t>
            </a:r>
          </a:p>
        </p:txBody>
      </p:sp>
      <p:sp>
        <p:nvSpPr>
          <p:cNvPr id="7171" name="Rectangle 3"/>
          <p:cNvSpPr>
            <a:spLocks noGrp="1" noChangeArrowheads="1"/>
          </p:cNvSpPr>
          <p:nvPr>
            <p:ph type="body" idx="1"/>
          </p:nvPr>
        </p:nvSpPr>
        <p:spPr>
          <a:xfrm>
            <a:off x="609600" y="1828800"/>
            <a:ext cx="7708900" cy="3908425"/>
          </a:xfrm>
        </p:spPr>
        <p:txBody>
          <a:bodyPr/>
          <a:lstStyle/>
          <a:p>
            <a:pPr eaLnBrk="1" hangingPunct="1"/>
            <a:r>
              <a:rPr lang="en-US" smtClean="0"/>
              <a:t>After you have been through all of the questions once, go back and find questions you have some knowledge about and eliminate choices that you know are incorrect.  </a:t>
            </a:r>
          </a:p>
        </p:txBody>
      </p:sp>
      <p:grpSp>
        <p:nvGrpSpPr>
          <p:cNvPr id="2" name="Group 7"/>
          <p:cNvGrpSpPr>
            <a:grpSpLocks/>
          </p:cNvGrpSpPr>
          <p:nvPr/>
        </p:nvGrpSpPr>
        <p:grpSpPr bwMode="auto">
          <a:xfrm>
            <a:off x="1828800" y="3971925"/>
            <a:ext cx="6858000" cy="2886075"/>
            <a:chOff x="1152" y="2496"/>
            <a:chExt cx="4320" cy="1818"/>
          </a:xfrm>
        </p:grpSpPr>
        <p:sp>
          <p:nvSpPr>
            <p:cNvPr id="7173" name="AutoShape 5"/>
            <p:cNvSpPr>
              <a:spLocks noChangeArrowheads="1"/>
            </p:cNvSpPr>
            <p:nvPr/>
          </p:nvSpPr>
          <p:spPr bwMode="auto">
            <a:xfrm>
              <a:off x="2592" y="2496"/>
              <a:ext cx="2880" cy="1296"/>
            </a:xfrm>
            <a:prstGeom prst="cloudCallout">
              <a:avLst>
                <a:gd name="adj1" fmla="val -63750"/>
                <a:gd name="adj2" fmla="val 41667"/>
              </a:avLst>
            </a:prstGeom>
            <a:solidFill>
              <a:srgbClr val="FFFF00"/>
            </a:solidFill>
            <a:ln w="9525">
              <a:solidFill>
                <a:srgbClr val="00CCFF"/>
              </a:solidFill>
              <a:round/>
              <a:headEnd/>
              <a:tailEnd/>
            </a:ln>
          </p:spPr>
          <p:txBody>
            <a:bodyPr/>
            <a:lstStyle/>
            <a:p>
              <a:pPr algn="ctr"/>
              <a:r>
                <a:rPr lang="en-US" sz="3200" b="1">
                  <a:latin typeface="Arial" charset="0"/>
                </a:rPr>
                <a:t>I know </a:t>
              </a:r>
              <a:r>
                <a:rPr lang="en-US" sz="3600" b="1" i="1">
                  <a:latin typeface="Arial" charset="0"/>
                </a:rPr>
                <a:t>C</a:t>
              </a:r>
              <a:r>
                <a:rPr lang="en-US" sz="3200" b="1">
                  <a:latin typeface="Arial" charset="0"/>
                </a:rPr>
                <a:t> isn’t the answer!</a:t>
              </a:r>
            </a:p>
          </p:txBody>
        </p:sp>
        <p:pic>
          <p:nvPicPr>
            <p:cNvPr id="7174" name="Picture 6" descr="nope"/>
            <p:cNvPicPr>
              <a:picLocks noChangeAspect="1" noChangeArrowheads="1"/>
            </p:cNvPicPr>
            <p:nvPr/>
          </p:nvPicPr>
          <p:blipFill>
            <a:blip r:embed="rId4" cstate="print"/>
            <a:srcRect/>
            <a:stretch>
              <a:fillRect/>
            </a:stretch>
          </p:blipFill>
          <p:spPr bwMode="auto">
            <a:xfrm>
              <a:off x="1152" y="3456"/>
              <a:ext cx="774" cy="858"/>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hmm.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400" smtClean="0"/>
              <a:t>The Process of Elimination</a:t>
            </a:r>
          </a:p>
        </p:txBody>
      </p:sp>
      <p:sp>
        <p:nvSpPr>
          <p:cNvPr id="15363" name="Rectangle 3"/>
          <p:cNvSpPr>
            <a:spLocks noGrp="1" noChangeArrowheads="1"/>
          </p:cNvSpPr>
          <p:nvPr>
            <p:ph type="body" idx="1"/>
          </p:nvPr>
        </p:nvSpPr>
        <p:spPr/>
        <p:txBody>
          <a:bodyPr/>
          <a:lstStyle/>
          <a:p>
            <a:pPr eaLnBrk="1" hangingPunct="1"/>
            <a:r>
              <a:rPr lang="en-US" sz="3600" smtClean="0"/>
              <a:t>If you can eliminate two wrong answers, your chance of choosing the right answer is greater.</a:t>
            </a:r>
            <a:r>
              <a:rPr lang="en-US" smtClean="0"/>
              <a:t> </a:t>
            </a:r>
          </a:p>
          <a:p>
            <a:pPr eaLnBrk="1" hangingPunct="1"/>
            <a:endParaRPr lang="en-US" smtClean="0"/>
          </a:p>
        </p:txBody>
      </p:sp>
      <p:pic>
        <p:nvPicPr>
          <p:cNvPr id="8196" name="Picture 4" descr="gues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038600" y="4495800"/>
            <a:ext cx="2362200" cy="1889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536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536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36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Answering Questions</a:t>
            </a:r>
          </a:p>
        </p:txBody>
      </p:sp>
      <p:sp>
        <p:nvSpPr>
          <p:cNvPr id="9219" name="Rectangle 3"/>
          <p:cNvSpPr>
            <a:spLocks noGrp="1" noChangeArrowheads="1"/>
          </p:cNvSpPr>
          <p:nvPr>
            <p:ph type="body" idx="1"/>
          </p:nvPr>
        </p:nvSpPr>
        <p:spPr/>
        <p:txBody>
          <a:bodyPr/>
          <a:lstStyle/>
          <a:p>
            <a:pPr eaLnBrk="1" hangingPunct="1"/>
            <a:r>
              <a:rPr lang="en-US" sz="3600" smtClean="0"/>
              <a:t>Don't guess blindly, but if you have time to think about the best answer choice, make it! </a:t>
            </a:r>
          </a:p>
        </p:txBody>
      </p:sp>
      <p:pic>
        <p:nvPicPr>
          <p:cNvPr id="9220" name="Picture 4" descr="Litebulb"/>
          <p:cNvPicPr>
            <a:picLocks noChangeAspect="1" noChangeArrowheads="1"/>
          </p:cNvPicPr>
          <p:nvPr/>
        </p:nvPicPr>
        <p:blipFill>
          <a:blip r:embed="rId3" cstate="print"/>
          <a:srcRect/>
          <a:stretch>
            <a:fillRect/>
          </a:stretch>
        </p:blipFill>
        <p:spPr bwMode="auto">
          <a:xfrm>
            <a:off x="3886200" y="4267200"/>
            <a:ext cx="2079625" cy="2286000"/>
          </a:xfrm>
          <a:prstGeom prst="rect">
            <a:avLst/>
          </a:prstGeom>
          <a:noFill/>
          <a:ln w="9525">
            <a:noFill/>
            <a:miter lim="800000"/>
            <a:headEnd/>
            <a:tailEnd/>
          </a:ln>
        </p:spPr>
      </p:pic>
    </p:spTree>
  </p:cSld>
  <p:clrMapOvr>
    <a:masterClrMapping/>
  </p:clrMapOvr>
  <p:transition spd="med">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Reading Passages</a:t>
            </a:r>
          </a:p>
        </p:txBody>
      </p:sp>
      <p:sp>
        <p:nvSpPr>
          <p:cNvPr id="13315" name="Rectangle 3"/>
          <p:cNvSpPr>
            <a:spLocks noGrp="1" noChangeArrowheads="1"/>
          </p:cNvSpPr>
          <p:nvPr>
            <p:ph type="body" idx="1"/>
          </p:nvPr>
        </p:nvSpPr>
        <p:spPr>
          <a:xfrm>
            <a:off x="1130300" y="2273300"/>
            <a:ext cx="7383463" cy="1536700"/>
          </a:xfrm>
        </p:spPr>
        <p:txBody>
          <a:bodyPr/>
          <a:lstStyle/>
          <a:p>
            <a:pPr eaLnBrk="1" hangingPunct="1">
              <a:lnSpc>
                <a:spcPct val="90000"/>
              </a:lnSpc>
            </a:pPr>
            <a:r>
              <a:rPr lang="en-US" smtClean="0"/>
              <a:t>If the test requires you to read passages and then answer questions about what you read, </a:t>
            </a:r>
          </a:p>
        </p:txBody>
      </p:sp>
      <p:sp>
        <p:nvSpPr>
          <p:cNvPr id="13316" name="Text Box 4"/>
          <p:cNvSpPr txBox="1">
            <a:spLocks noChangeArrowheads="1"/>
          </p:cNvSpPr>
          <p:nvPr/>
        </p:nvSpPr>
        <p:spPr bwMode="auto">
          <a:xfrm>
            <a:off x="1524000" y="3733800"/>
            <a:ext cx="6858000" cy="1189038"/>
          </a:xfrm>
          <a:prstGeom prst="rect">
            <a:avLst/>
          </a:prstGeom>
          <a:noFill/>
          <a:ln w="9525">
            <a:noFill/>
            <a:miter lim="800000"/>
            <a:headEnd/>
            <a:tailEnd/>
          </a:ln>
          <a:effectLst/>
        </p:spPr>
        <p:txBody>
          <a:bodyPr>
            <a:spAutoFit/>
          </a:bodyPr>
          <a:lstStyle/>
          <a:p>
            <a:pPr>
              <a:lnSpc>
                <a:spcPct val="90000"/>
              </a:lnSpc>
              <a:spcBef>
                <a:spcPct val="20000"/>
              </a:spcBef>
              <a:defRPr/>
            </a:pPr>
            <a:r>
              <a:rPr lang="en-US" sz="4000" b="1">
                <a:solidFill>
                  <a:srgbClr val="CC0066"/>
                </a:solidFill>
                <a:effectLst>
                  <a:outerShdw blurRad="38100" dist="38100" dir="2700000" algn="tl">
                    <a:srgbClr val="C0C0C0"/>
                  </a:outerShdw>
                </a:effectLst>
                <a:latin typeface="Arial" charset="0"/>
              </a:rPr>
              <a:t>read the questions </a:t>
            </a:r>
            <a:r>
              <a:rPr lang="en-US" sz="4000" b="1" u="sng">
                <a:solidFill>
                  <a:srgbClr val="CC0066"/>
                </a:solidFill>
                <a:effectLst>
                  <a:outerShdw blurRad="38100" dist="38100" dir="2700000" algn="tl">
                    <a:srgbClr val="C0C0C0"/>
                  </a:outerShdw>
                </a:effectLst>
                <a:latin typeface="Arial" charset="0"/>
              </a:rPr>
              <a:t>first</a:t>
            </a:r>
            <a:r>
              <a:rPr lang="en-US" sz="3200" b="1">
                <a:latin typeface="Arial" charset="0"/>
              </a:rPr>
              <a:t>.  </a:t>
            </a:r>
          </a:p>
          <a:p>
            <a:pPr>
              <a:spcBef>
                <a:spcPct val="50000"/>
              </a:spcBef>
              <a:defRPr/>
            </a:pPr>
            <a:endParaRPr lang="en-US"/>
          </a:p>
        </p:txBody>
      </p:sp>
      <p:sp>
        <p:nvSpPr>
          <p:cNvPr id="13317" name="Text Box 5"/>
          <p:cNvSpPr txBox="1">
            <a:spLocks noChangeArrowheads="1"/>
          </p:cNvSpPr>
          <p:nvPr/>
        </p:nvSpPr>
        <p:spPr bwMode="auto">
          <a:xfrm>
            <a:off x="1295400" y="4572000"/>
            <a:ext cx="6858000" cy="2392363"/>
          </a:xfrm>
          <a:prstGeom prst="rect">
            <a:avLst/>
          </a:prstGeom>
          <a:noFill/>
          <a:ln w="9525">
            <a:noFill/>
            <a:miter lim="800000"/>
            <a:headEnd/>
            <a:tailEnd/>
          </a:ln>
        </p:spPr>
        <p:txBody>
          <a:bodyPr>
            <a:spAutoFit/>
          </a:bodyPr>
          <a:lstStyle/>
          <a:p>
            <a:pPr>
              <a:lnSpc>
                <a:spcPct val="90000"/>
              </a:lnSpc>
              <a:spcBef>
                <a:spcPct val="20000"/>
              </a:spcBef>
              <a:buFontTx/>
              <a:buChar char="•"/>
            </a:pPr>
            <a:r>
              <a:rPr lang="en-US" sz="3200" b="1">
                <a:latin typeface="Arial" charset="0"/>
              </a:rPr>
              <a:t>By doing this, you will know what you are looking for as you read.  This also helps you go faster on the test. </a:t>
            </a:r>
          </a:p>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500"/>
                                  </p:iterate>
                                  <p:childTnLst>
                                    <p:set>
                                      <p:cBhvr>
                                        <p:cTn id="10" dur="1" fill="hold">
                                          <p:stCondLst>
                                            <p:cond delay="0"/>
                                          </p:stCondLst>
                                        </p:cTn>
                                        <p:tgtEl>
                                          <p:spTgt spid="13316"/>
                                        </p:tgtEl>
                                        <p:attrNameLst>
                                          <p:attrName>style.visibility</p:attrName>
                                        </p:attrNameLst>
                                      </p:cBhvr>
                                      <p:to>
                                        <p:strVal val="visible"/>
                                      </p:to>
                                    </p:set>
                                  </p:childTnLst>
                                </p:cTn>
                              </p:par>
                            </p:childTnLst>
                          </p:cTn>
                        </p:par>
                        <p:par>
                          <p:cTn id="11" fill="hold">
                            <p:stCondLst>
                              <p:cond delay="2501"/>
                            </p:stCondLst>
                            <p:childTnLst>
                              <p:par>
                                <p:cTn id="12" presetID="1" presetClass="entr" presetSubtype="0" fill="hold" grpId="0" nodeType="afterEffect">
                                  <p:stCondLst>
                                    <p:cond delay="0"/>
                                  </p:stCondLst>
                                  <p:childTnLst>
                                    <p:set>
                                      <p:cBhvr>
                                        <p:cTn id="13"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p:bldP spid="133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Reading Passages</a:t>
            </a:r>
          </a:p>
        </p:txBody>
      </p:sp>
      <p:sp>
        <p:nvSpPr>
          <p:cNvPr id="12291" name="Rectangle 3"/>
          <p:cNvSpPr>
            <a:spLocks noGrp="1" noChangeArrowheads="1"/>
          </p:cNvSpPr>
          <p:nvPr>
            <p:ph type="body" idx="1"/>
          </p:nvPr>
        </p:nvSpPr>
        <p:spPr/>
        <p:txBody>
          <a:bodyPr/>
          <a:lstStyle/>
          <a:p>
            <a:pPr eaLnBrk="1" hangingPunct="1">
              <a:defRPr/>
            </a:pPr>
            <a:r>
              <a:rPr lang="en-US" sz="3600" smtClean="0"/>
              <a:t>When there are several questions about a reading passage or chart, look for </a:t>
            </a:r>
            <a:r>
              <a:rPr lang="en-US" sz="3600" smtClean="0">
                <a:solidFill>
                  <a:srgbClr val="CC0066"/>
                </a:solidFill>
                <a:effectLst>
                  <a:outerShdw blurRad="38100" dist="38100" dir="2700000" algn="tl">
                    <a:srgbClr val="C0C0C0"/>
                  </a:outerShdw>
                </a:effectLst>
              </a:rPr>
              <a:t>clues</a:t>
            </a:r>
            <a:r>
              <a:rPr lang="en-US" sz="3600" smtClean="0"/>
              <a:t> in other questions that will help you with those items about which you are unsure. </a:t>
            </a:r>
          </a:p>
        </p:txBody>
      </p:sp>
    </p:spTree>
  </p:cSld>
  <p:clrMapOvr>
    <a:masterClrMapping/>
  </p:clrMapOvr>
  <p:transition spd="med">
    <p:cover dir="d"/>
  </p:transition>
  <p:timing>
    <p:tnLst>
      <p:par>
        <p:cTn id="1" dur="indefinite" restart="never" nodeType="tmRoot"/>
      </p:par>
    </p:tnLst>
  </p:timing>
</p:sld>
</file>

<file path=ppt/theme/theme1.xml><?xml version="1.0" encoding="utf-8"?>
<a:theme xmlns:a="http://schemas.openxmlformats.org/drawingml/2006/main" name="PT Magenta193J">
  <a:themeElements>
    <a:clrScheme name="PT Magenta193J 8">
      <a:dk1>
        <a:srgbClr val="660066"/>
      </a:dk1>
      <a:lt1>
        <a:srgbClr val="FFFFFF"/>
      </a:lt1>
      <a:dk2>
        <a:srgbClr val="360036"/>
      </a:dk2>
      <a:lt2>
        <a:srgbClr val="808080"/>
      </a:lt2>
      <a:accent1>
        <a:srgbClr val="00CC99"/>
      </a:accent1>
      <a:accent2>
        <a:srgbClr val="3333CC"/>
      </a:accent2>
      <a:accent3>
        <a:srgbClr val="FFFFFF"/>
      </a:accent3>
      <a:accent4>
        <a:srgbClr val="560056"/>
      </a:accent4>
      <a:accent5>
        <a:srgbClr val="AAE2CA"/>
      </a:accent5>
      <a:accent6>
        <a:srgbClr val="2D2DB9"/>
      </a:accent6>
      <a:hlink>
        <a:srgbClr val="000066"/>
      </a:hlink>
      <a:folHlink>
        <a:srgbClr val="B2B2B2"/>
      </a:folHlink>
    </a:clrScheme>
    <a:fontScheme name="PT Magenta193J">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T Magenta193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T Magenta193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T Magenta193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T Magenta193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T Magenta193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T Magenta193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T Magenta193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T Magenta193J 8">
        <a:dk1>
          <a:srgbClr val="660066"/>
        </a:dk1>
        <a:lt1>
          <a:srgbClr val="FFFFFF"/>
        </a:lt1>
        <a:dk2>
          <a:srgbClr val="360036"/>
        </a:dk2>
        <a:lt2>
          <a:srgbClr val="808080"/>
        </a:lt2>
        <a:accent1>
          <a:srgbClr val="00CC99"/>
        </a:accent1>
        <a:accent2>
          <a:srgbClr val="3333CC"/>
        </a:accent2>
        <a:accent3>
          <a:srgbClr val="FFFFFF"/>
        </a:accent3>
        <a:accent4>
          <a:srgbClr val="560056"/>
        </a:accent4>
        <a:accent5>
          <a:srgbClr val="AAE2CA"/>
        </a:accent5>
        <a:accent6>
          <a:srgbClr val="2D2DB9"/>
        </a:accent6>
        <a:hlink>
          <a:srgbClr val="00006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 Magenta193J</Template>
  <TotalTime>324</TotalTime>
  <Words>554</Words>
  <Application>Microsoft Office PowerPoint</Application>
  <PresentationFormat>On-screen Show (4:3)</PresentationFormat>
  <Paragraphs>60</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Times New Roman</vt:lpstr>
      <vt:lpstr>Arial</vt:lpstr>
      <vt:lpstr>PT Magenta193J</vt:lpstr>
      <vt:lpstr>Slide 1</vt:lpstr>
      <vt:lpstr>‘Twas the Night Before Testing</vt:lpstr>
      <vt:lpstr>The Morning of Testing</vt:lpstr>
      <vt:lpstr>Multiple Choice Questions</vt:lpstr>
      <vt:lpstr>The Process of Elimination</vt:lpstr>
      <vt:lpstr>The Process of Elimination</vt:lpstr>
      <vt:lpstr>Answering Questions</vt:lpstr>
      <vt:lpstr>Reading Passages</vt:lpstr>
      <vt:lpstr>Reading Passages</vt:lpstr>
      <vt:lpstr>Math Computation</vt:lpstr>
      <vt:lpstr>Math Computation</vt:lpstr>
      <vt:lpstr>Math Computation</vt:lpstr>
      <vt:lpstr>A Matter of Time</vt:lpstr>
      <vt:lpstr>Final Tips</vt:lpstr>
      <vt:lpstr>The Death Grip</vt:lpstr>
      <vt:lpstr>Thank you, Mr. Know-it-all!</vt:lpstr>
    </vt:vector>
  </TitlesOfParts>
  <Company>Jefferson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Taking Strategies</dc:title>
  <dc:creator>Connie Campbell</dc:creator>
  <cp:lastModifiedBy>WCPSS</cp:lastModifiedBy>
  <cp:revision>21</cp:revision>
  <dcterms:created xsi:type="dcterms:W3CDTF">2004-03-22T18:54:52Z</dcterms:created>
  <dcterms:modified xsi:type="dcterms:W3CDTF">2011-12-20T20:10:53Z</dcterms:modified>
</cp:coreProperties>
</file>